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24CEAB6-7B52-E458-AFC6-3AEF9117B18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1BB28FCD-673C-F923-002C-7315C5724B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75C76A4-17A2-1916-70B1-888DD99FF2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7DD08-C7BC-46A2-89FC-B217412D777E}" type="datetimeFigureOut">
              <a:rPr lang="ru-RU" smtClean="0"/>
              <a:t>22.04.2024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3F7B181-57CA-F261-A2D0-5802FFA54C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646BA99-C1F4-A3BD-5FE5-984B30B7B1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BF46D-F2EE-4F1B-9602-87802833E8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87232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CA42048-5282-1D91-E5CD-63D1D2A78C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35D0183C-85A5-23CD-66E0-5C30AD90C6B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BEA8FAC-D49D-CCF5-EAA4-8A70700D6A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7DD08-C7BC-46A2-89FC-B217412D777E}" type="datetimeFigureOut">
              <a:rPr lang="ru-RU" smtClean="0"/>
              <a:t>22.04.2024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B036AA7-B606-E561-CAFF-673C2059CD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A655149-17D0-4F08-71E8-C403E564AC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BF46D-F2EE-4F1B-9602-87802833E8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59877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93E5F1EE-5155-B6EC-F5FD-8B872C826FC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C2354D63-2251-C0C3-DF26-881C18984FB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9E56EDB-48BD-99EC-8CC3-056EAB245A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7DD08-C7BC-46A2-89FC-B217412D777E}" type="datetimeFigureOut">
              <a:rPr lang="ru-RU" smtClean="0"/>
              <a:t>22.04.2024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457C962-CB63-B7C4-3D03-6A7A5AB837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9B9021B-9B6A-267E-E277-DB6C4DC9FE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BF46D-F2EE-4F1B-9602-87802833E8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5866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26E5E49-C1BE-3567-1225-C3D04FA00D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E132E31-F9EB-A015-618A-7E757CEF1B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5C1598F-BD7D-A071-4DC0-765208C4D8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7DD08-C7BC-46A2-89FC-B217412D777E}" type="datetimeFigureOut">
              <a:rPr lang="ru-RU" smtClean="0"/>
              <a:t>22.04.2024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E02254C-A3A8-03FC-A97E-865C39CDE4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6D95C38-44E8-213D-84EB-BA2B685F0F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BF46D-F2EE-4F1B-9602-87802833E8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27396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8B99DD3-B26F-1F54-A7DE-4F569662D2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192B763-83D4-3412-B1C8-CD06C7F3FF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A93A973-4447-00EB-1A33-39750EAC87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7DD08-C7BC-46A2-89FC-B217412D777E}" type="datetimeFigureOut">
              <a:rPr lang="ru-RU" smtClean="0"/>
              <a:t>22.04.2024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D3D5BC6-B27A-7004-8134-EB054CE56C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95E02C2-CB29-1CFF-A3E1-E92C10EA84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BF46D-F2EE-4F1B-9602-87802833E8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11335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3AE0ED8-C4D9-91B4-C284-67E1338A0A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EC5F755-A638-15BB-711E-2403BDDFCB5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60CC32C3-9041-D93F-3C66-17F928C45E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94605249-9A2A-D9BE-603E-D6B20BA475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7DD08-C7BC-46A2-89FC-B217412D777E}" type="datetimeFigureOut">
              <a:rPr lang="ru-RU" smtClean="0"/>
              <a:t>22.04.2024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E05EC72D-091D-4828-FE0F-8A46F17570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B63AF026-FFA5-BBE5-ACEF-8F342AD462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BF46D-F2EE-4F1B-9602-87802833E8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87730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A09BDFE-2C31-8A89-787A-4AD659BA02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4ACDB872-90E8-657D-68DF-3D4C9C88CE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859E5CD8-1CEF-5B6C-E903-889FB01308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408C182D-B066-9ABC-226D-9D4ED351527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FD9ED13A-A540-E1C4-539A-137642F7AC2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C4655F8C-3C1B-17FA-4E72-ECFE2F2147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7DD08-C7BC-46A2-89FC-B217412D777E}" type="datetimeFigureOut">
              <a:rPr lang="ru-RU" smtClean="0"/>
              <a:t>22.04.2024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D2F00FC5-5A67-4D3E-982B-AF4C9DD410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29FC9BC5-D2C5-A045-511C-76EFAFAAB1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BF46D-F2EE-4F1B-9602-87802833E8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3379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1D09EF3-D293-A216-9AD4-AAA061105E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CFC9E147-246D-4142-2D96-92567C63D6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7DD08-C7BC-46A2-89FC-B217412D777E}" type="datetimeFigureOut">
              <a:rPr lang="ru-RU" smtClean="0"/>
              <a:t>22.04.2024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4346155D-91FA-FBCA-448E-EEE6728C1A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FDDE02B9-0F38-B8FA-8961-DDC73AE761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BF46D-F2EE-4F1B-9602-87802833E8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4457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814A01E6-8009-367F-B6F3-66135E7168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7DD08-C7BC-46A2-89FC-B217412D777E}" type="datetimeFigureOut">
              <a:rPr lang="ru-RU" smtClean="0"/>
              <a:t>22.04.2024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A0E92497-199D-B852-B28A-37163753A5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B9C1FE08-EF25-B88D-972B-299BE10B19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BF46D-F2EE-4F1B-9602-87802833E8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20661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FDFD0E3-8136-2BB0-A849-5F6C20E603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60C1634-F4AC-3885-1C3B-0364233155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281BA9BB-0B40-B48E-6483-91875278080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8059D9D-0939-6636-6C01-E2E1C981A1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7DD08-C7BC-46A2-89FC-B217412D777E}" type="datetimeFigureOut">
              <a:rPr lang="ru-RU" smtClean="0"/>
              <a:t>22.04.2024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54792C21-5055-2F2C-D21B-D0C41EF7E2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062FC26B-3829-F49F-3377-FEFB66DF0B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BF46D-F2EE-4F1B-9602-87802833E8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33535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27A0749-06B5-96DC-48F5-5114E99013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8D1DFCAD-B8A9-B7FC-1E48-B74D35FE669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6EC6D8BA-D48B-E5AF-FFD3-553E993AB93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DE887A6-5A71-D786-908D-351B2CA4AD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7DD08-C7BC-46A2-89FC-B217412D777E}" type="datetimeFigureOut">
              <a:rPr lang="ru-RU" smtClean="0"/>
              <a:t>22.04.2024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9164E44-4293-9543-BD5C-AE09D5CF6A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6A76CDFB-9088-6A3A-0C87-E65504D67B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BF46D-F2EE-4F1B-9602-87802833E8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39148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067DFB5-B588-0FD7-A745-7BD412B017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423D81B-A979-2D9D-608E-4B01D5834E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7C6B713-03D6-6CFA-9776-7ECC2CFE2B3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17DD08-C7BC-46A2-89FC-B217412D777E}" type="datetimeFigureOut">
              <a:rPr lang="ru-RU" smtClean="0"/>
              <a:t>22.04.2024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EDFD9CD-4A16-CD9D-03D0-6581F9C03D8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DFFBFFE-6580-7C09-E756-A244CA470D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3BF46D-F2EE-4F1B-9602-87802833E8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53427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>
            <a:extLst>
              <a:ext uri="{FF2B5EF4-FFF2-40B4-BE49-F238E27FC236}">
                <a16:creationId xmlns:a16="http://schemas.microsoft.com/office/drawing/2014/main" id="{D2FE5A7B-C45C-6C7D-BC64-36047778FE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BA217000-5FC8-ACD3-E5D4-C11D614F94CF}"/>
              </a:ext>
            </a:extLst>
          </p:cNvPr>
          <p:cNvSpPr txBox="1"/>
          <p:nvPr/>
        </p:nvSpPr>
        <p:spPr>
          <a:xfrm>
            <a:off x="6573079" y="997565"/>
            <a:ext cx="5618921" cy="489364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ru-RU" sz="4000" dirty="0">
                <a:solidFill>
                  <a:srgbClr val="FFFFFF"/>
                </a:solidFill>
              </a:rPr>
              <a:t>Финансовый отчет </a:t>
            </a:r>
          </a:p>
          <a:p>
            <a:pPr algn="r" rtl="0">
              <a:spcBef>
                <a:spcPts val="0"/>
              </a:spcBef>
              <a:spcAft>
                <a:spcPts val="0"/>
              </a:spcAft>
            </a:pPr>
            <a:r>
              <a:rPr lang="ru-RU" sz="2000" b="1" dirty="0">
                <a:solidFill>
                  <a:srgbClr val="FFFFFF"/>
                </a:solidFill>
                <a:effectLst/>
              </a:rPr>
              <a:t>март 2024</a:t>
            </a:r>
            <a:endParaRPr lang="ru-RU" sz="1050" b="1" dirty="0">
              <a:effectLst/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br>
              <a:rPr lang="ru-RU" b="0" dirty="0">
                <a:effectLst/>
              </a:rPr>
            </a:br>
            <a:r>
              <a:rPr lang="ru-RU" sz="1800" b="0" i="0" u="none" strike="noStrike" dirty="0">
                <a:solidFill>
                  <a:srgbClr val="FFFFFF"/>
                </a:solidFill>
                <a:effectLst/>
              </a:rPr>
              <a:t>на 01.03.2024: </a:t>
            </a:r>
            <a:r>
              <a:rPr lang="ru-RU" sz="1800" b="1" i="0" u="none" strike="noStrike" dirty="0">
                <a:solidFill>
                  <a:srgbClr val="FFFFFF"/>
                </a:solidFill>
                <a:effectLst/>
              </a:rPr>
              <a:t>4 058 714,44 </a:t>
            </a:r>
            <a:r>
              <a:rPr lang="ru-RU" sz="1800" b="0" i="0" u="none" strike="noStrike" dirty="0">
                <a:solidFill>
                  <a:srgbClr val="FFFFFF"/>
                </a:solidFill>
                <a:effectLst/>
              </a:rPr>
              <a:t>рублей</a:t>
            </a:r>
          </a:p>
          <a:p>
            <a:pPr rtl="0">
              <a:spcBef>
                <a:spcPts val="0"/>
              </a:spcBef>
              <a:spcAft>
                <a:spcPts val="0"/>
              </a:spcAft>
            </a:pPr>
            <a:endParaRPr lang="ru-RU" sz="1800" b="0" i="0" u="none" strike="noStrike" dirty="0">
              <a:solidFill>
                <a:srgbClr val="FFFFFF"/>
              </a:solidFill>
              <a:effectLst/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ru-RU" b="0" dirty="0">
                <a:solidFill>
                  <a:srgbClr val="FFFFFF"/>
                </a:solidFill>
                <a:effectLst/>
              </a:rPr>
              <a:t>Поступило </a:t>
            </a:r>
            <a:r>
              <a:rPr lang="ru-RU" dirty="0">
                <a:solidFill>
                  <a:srgbClr val="FFFFFF"/>
                </a:solidFill>
              </a:rPr>
              <a:t>за март 2024: </a:t>
            </a:r>
            <a:r>
              <a:rPr lang="ru-RU" sz="2400" b="1" dirty="0">
                <a:solidFill>
                  <a:srgbClr val="FFFFFF"/>
                </a:solidFill>
              </a:rPr>
              <a:t>3 441 559,46 </a:t>
            </a:r>
            <a:r>
              <a:rPr lang="ru-RU" dirty="0">
                <a:solidFill>
                  <a:srgbClr val="FFFFFF"/>
                </a:solidFill>
              </a:rPr>
              <a:t>рублей</a:t>
            </a:r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ru-RU" b="0" dirty="0">
                <a:solidFill>
                  <a:srgbClr val="FFFFFF"/>
                </a:solidFill>
                <a:effectLst/>
              </a:rPr>
              <a:t>Израсходовано за март</a:t>
            </a:r>
            <a:r>
              <a:rPr lang="ru-RU" dirty="0">
                <a:solidFill>
                  <a:srgbClr val="FFFFFF"/>
                </a:solidFill>
              </a:rPr>
              <a:t> 2024</a:t>
            </a:r>
            <a:r>
              <a:rPr lang="ru-RU" b="0" dirty="0">
                <a:solidFill>
                  <a:srgbClr val="FFFFFF"/>
                </a:solidFill>
                <a:effectLst/>
              </a:rPr>
              <a:t>: </a:t>
            </a:r>
            <a:r>
              <a:rPr lang="ru-RU" sz="2400" b="1" dirty="0">
                <a:solidFill>
                  <a:srgbClr val="FFFFFF"/>
                </a:solidFill>
              </a:rPr>
              <a:t>3 654 106,37 </a:t>
            </a:r>
            <a:r>
              <a:rPr lang="ru-RU" b="0" dirty="0">
                <a:solidFill>
                  <a:srgbClr val="FFFFFF"/>
                </a:solidFill>
                <a:effectLst/>
              </a:rPr>
              <a:t>рублей, из них:</a:t>
            </a:r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ru-RU" dirty="0">
                <a:solidFill>
                  <a:srgbClr val="FFFFFF"/>
                </a:solidFill>
              </a:rPr>
              <a:t>	- уставная деятельность: </a:t>
            </a:r>
            <a:r>
              <a:rPr lang="ru-RU" b="1" dirty="0">
                <a:solidFill>
                  <a:srgbClr val="FFFFFF"/>
                </a:solidFill>
              </a:rPr>
              <a:t>3 109 834,40 </a:t>
            </a:r>
            <a:r>
              <a:rPr lang="ru-RU" dirty="0">
                <a:solidFill>
                  <a:srgbClr val="FFFFFF"/>
                </a:solidFill>
              </a:rPr>
              <a:t>рубля</a:t>
            </a:r>
          </a:p>
          <a:p>
            <a:r>
              <a:rPr lang="ru-RU" b="0" dirty="0">
                <a:solidFill>
                  <a:srgbClr val="FFFFFF"/>
                </a:solidFill>
                <a:effectLst/>
              </a:rPr>
              <a:t>	- административная деятельность: </a:t>
            </a:r>
            <a:r>
              <a:rPr lang="ru-RU" b="1" dirty="0">
                <a:solidFill>
                  <a:srgbClr val="FFFFFF"/>
                </a:solidFill>
              </a:rPr>
              <a:t>544 271, 97 </a:t>
            </a:r>
            <a:r>
              <a:rPr lang="ru-RU" b="0" dirty="0">
                <a:solidFill>
                  <a:srgbClr val="FFFFFF"/>
                </a:solidFill>
                <a:effectLst/>
              </a:rPr>
              <a:t>рубль</a:t>
            </a:r>
          </a:p>
          <a:p>
            <a:pPr rtl="0">
              <a:spcBef>
                <a:spcPts val="0"/>
              </a:spcBef>
              <a:spcAft>
                <a:spcPts val="0"/>
              </a:spcAft>
            </a:pPr>
            <a:endParaRPr lang="ru-RU" b="0" dirty="0">
              <a:solidFill>
                <a:srgbClr val="FFFFFF"/>
              </a:solidFill>
              <a:effectLst/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ru-RU" dirty="0">
                <a:solidFill>
                  <a:srgbClr val="FFFFFF"/>
                </a:solidFill>
              </a:rPr>
              <a:t>Остаток на 31.03.2024</a:t>
            </a:r>
            <a:r>
              <a:rPr lang="ru-RU">
                <a:solidFill>
                  <a:srgbClr val="FFFFFF"/>
                </a:solidFill>
              </a:rPr>
              <a:t>: </a:t>
            </a:r>
            <a:r>
              <a:rPr lang="ru-RU" sz="2400" b="1">
                <a:solidFill>
                  <a:srgbClr val="FFFFFF"/>
                </a:solidFill>
              </a:rPr>
              <a:t>3 846 167,53 </a:t>
            </a:r>
            <a:r>
              <a:rPr lang="ru-RU">
                <a:solidFill>
                  <a:srgbClr val="FFFFFF"/>
                </a:solidFill>
              </a:rPr>
              <a:t>рублей</a:t>
            </a:r>
            <a:endParaRPr lang="ru-RU" b="0" dirty="0">
              <a:effectLst/>
            </a:endParaRPr>
          </a:p>
          <a:p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4424929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62</Words>
  <Application>Microsoft Office PowerPoint</Application>
  <PresentationFormat>Широкоэкранный</PresentationFormat>
  <Paragraphs>11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Пользователь</cp:lastModifiedBy>
  <cp:revision>8</cp:revision>
  <dcterms:created xsi:type="dcterms:W3CDTF">2023-10-10T20:18:24Z</dcterms:created>
  <dcterms:modified xsi:type="dcterms:W3CDTF">2024-04-22T09:05:04Z</dcterms:modified>
</cp:coreProperties>
</file>