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4CEAB6-7B52-E458-AFC6-3AEF9117B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B28FCD-673C-F923-002C-7315C5724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5C76A4-17A2-1916-70B1-888DD99FF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F7B181-57CA-F261-A2D0-5802FFA54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46BA99-C1F4-A3BD-5FE5-984B30B7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72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6E5E49-C1BE-3567-1225-C3D04FA00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132E31-F9EB-A015-618A-7E757CEF1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C1598F-BD7D-A071-4DC0-765208C4D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02254C-A3A8-03FC-A97E-865C39CDE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D95C38-44E8-213D-84EB-BA2B685F0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73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99DD3-B26F-1F54-A7DE-4F569662D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92B763-83D4-3412-B1C8-CD06C7F3F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93A973-4447-00EB-1A33-39750EAC8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3D5BC6-B27A-7004-8134-EB054CE56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E02C2-CB29-1CFF-A3E1-E92C10EA8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133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E0ED8-C4D9-91B4-C284-67E1338A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C5F755-A638-15BB-711E-2403BDDFC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CC32C3-9041-D93F-3C66-17F928C45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605249-9A2A-D9BE-603E-D6B20BA47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5EC72D-091D-4828-FE0F-8A46F175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3AF026-FFA5-BBE5-ACEF-8F342AD4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73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9BDFE-2C31-8A89-787A-4AD659BA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CDB872-90E8-657D-68DF-3D4C9C88C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9E5CD8-1CEF-5B6C-E903-889FB0130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8C182D-B066-9ABC-226D-9D4ED3515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9ED13A-A540-E1C4-539A-137642F7AC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4655F8C-3C1B-17FA-4E72-ECFE2F214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F00FC5-5A67-4D3E-982B-AF4C9DD41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9FC9BC5-D2C5-A045-511C-76EFAFAA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379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09EF3-D293-A216-9AD4-AAA061105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C9E147-246D-4142-2D96-92567C63D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46155D-91FA-FBCA-448E-EEE6728C1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DE02B9-0F38-B8FA-8961-DDC73AE76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45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4A01E6-8009-367F-B6F3-66135E716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0E92497-199D-B852-B28A-37163753A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C1FE08-EF25-B88D-972B-299BE10B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6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FD0E3-8136-2BB0-A849-5F6C20E6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0C1634-F4AC-3885-1C3B-036423315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1BA9BB-0B40-B48E-6483-918752780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059D9D-0939-6636-6C01-E2E1C981A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92C21-5055-2F2C-D21B-D0C41EF7E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2FC26B-3829-F49F-3377-FEFB66DF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35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7A0749-06B5-96DC-48F5-5114E990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1DFCAD-B8A9-B7FC-1E48-B74D35FE66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C6D8BA-D48B-E5AF-FFD3-553E993AB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E887A6-5A71-D786-908D-351B2CA4A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164E44-4293-9543-BD5C-AE09D5CF6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76CDFB-9088-6A3A-0C87-E65504D6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914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42048-5282-1D91-E5CD-63D1D2A78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D0183C-85A5-23CD-66E0-5C30AD90C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EA8FAC-D49D-CCF5-EAA4-8A70700D6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036AA7-B606-E561-CAFF-673C2059C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55149-17D0-4F08-71E8-C403E564A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98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3E5F1EE-5155-B6EC-F5FD-8B872C826F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354D63-2251-C0C3-DF26-881C18984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E56EDB-48BD-99EC-8CC3-056EAB245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57C962-CB63-B7C4-3D03-6A7A5AB8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B9021B-9B6A-267E-E277-DB6C4DC9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8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7DFB5-B588-0FD7-A745-7BD412B01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23D81B-A979-2D9D-608E-4B01D5834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C6B713-03D6-6CFA-9776-7ECC2CFE2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DFD9CD-4A16-CD9D-03D0-6581F9C03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FFBFFE-6580-7C09-E756-A244CA470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34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2FE5A7B-C45C-6C7D-BC64-36047778F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217000-5FC8-ACD3-E5D4-C11D614F94CF}"/>
              </a:ext>
            </a:extLst>
          </p:cNvPr>
          <p:cNvSpPr txBox="1"/>
          <p:nvPr/>
        </p:nvSpPr>
        <p:spPr>
          <a:xfrm>
            <a:off x="6467062" y="622852"/>
            <a:ext cx="5459896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rgbClr val="FFFFFF"/>
                </a:solidFill>
              </a:rPr>
              <a:t>Финансовый отчет </a:t>
            </a: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FFFFFF"/>
                </a:solidFill>
              </a:rPr>
              <a:t>июль</a:t>
            </a:r>
            <a:r>
              <a:rPr lang="ru-RU" sz="2000" b="1" dirty="0">
                <a:solidFill>
                  <a:srgbClr val="FFFFFF"/>
                </a:solidFill>
                <a:effectLst/>
              </a:rPr>
              <a:t> 2026</a:t>
            </a:r>
            <a:endParaRPr lang="ru-RU" sz="1050" b="1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effectLst/>
              </a:rPr>
            </a:br>
            <a:r>
              <a:rPr lang="ru-RU" sz="1800" b="0" i="0" u="none" strike="noStrike" dirty="0">
                <a:solidFill>
                  <a:srgbClr val="FFFFFF"/>
                </a:solidFill>
                <a:effectLst/>
              </a:rPr>
              <a:t>на 01.07.2026: </a:t>
            </a:r>
            <a:r>
              <a:rPr lang="ru-RU" sz="1800" b="1" i="0" u="none" strike="noStrike" dirty="0">
                <a:solidFill>
                  <a:srgbClr val="FFFFFF"/>
                </a:solidFill>
                <a:effectLst/>
              </a:rPr>
              <a:t>22 418 677,71 </a:t>
            </a:r>
            <a:r>
              <a:rPr lang="ru-RU" sz="1800" b="0" i="0" u="none" strike="noStrike" dirty="0">
                <a:solidFill>
                  <a:srgbClr val="FFFFFF"/>
                </a:solidFill>
                <a:effectLst/>
              </a:rPr>
              <a:t>рублей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1800" b="0" i="0" u="none" strike="noStrike" dirty="0">
              <a:solidFill>
                <a:srgbClr val="FFFFFF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b="0" dirty="0">
                <a:solidFill>
                  <a:srgbClr val="FFFFFF"/>
                </a:solidFill>
                <a:effectLst/>
              </a:rPr>
              <a:t>Поступило </a:t>
            </a:r>
            <a:r>
              <a:rPr lang="ru-RU" dirty="0">
                <a:solidFill>
                  <a:srgbClr val="FFFFFF"/>
                </a:solidFill>
              </a:rPr>
              <a:t>за июль 2026: </a:t>
            </a:r>
            <a:r>
              <a:rPr lang="ru-RU" sz="2400" b="1" dirty="0">
                <a:solidFill>
                  <a:srgbClr val="FFFFFF"/>
                </a:solidFill>
              </a:rPr>
              <a:t>5 435 968,94 </a:t>
            </a:r>
            <a:r>
              <a:rPr lang="ru-RU" dirty="0">
                <a:solidFill>
                  <a:srgbClr val="FFFFFF"/>
                </a:solidFill>
              </a:rPr>
              <a:t>рублей, </a:t>
            </a:r>
            <a:r>
              <a:rPr lang="ru-RU" sz="2000" b="1" dirty="0">
                <a:solidFill>
                  <a:srgbClr val="FFFFFF"/>
                </a:solidFill>
              </a:rPr>
              <a:t>из них</a:t>
            </a:r>
            <a:r>
              <a:rPr lang="ru-RU" dirty="0">
                <a:solidFill>
                  <a:srgbClr val="FFFFFF"/>
                </a:solidFill>
              </a:rPr>
              <a:t>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	- физические лица: </a:t>
            </a:r>
            <a:r>
              <a:rPr lang="ru-RU" b="1" dirty="0">
                <a:solidFill>
                  <a:srgbClr val="FFFFFF"/>
                </a:solidFill>
              </a:rPr>
              <a:t>5 285 169,04 </a:t>
            </a:r>
            <a:r>
              <a:rPr lang="ru-RU" dirty="0">
                <a:solidFill>
                  <a:srgbClr val="FFFFFF"/>
                </a:solidFill>
              </a:rPr>
              <a:t>рублей</a:t>
            </a:r>
          </a:p>
          <a:p>
            <a:r>
              <a:rPr lang="ru-RU" b="0" dirty="0">
                <a:solidFill>
                  <a:srgbClr val="FFFFFF"/>
                </a:solidFill>
                <a:effectLst/>
              </a:rPr>
              <a:t>	- юридические лица: </a:t>
            </a:r>
            <a:r>
              <a:rPr lang="ru-RU" b="1" dirty="0">
                <a:solidFill>
                  <a:srgbClr val="FFFFFF"/>
                </a:solidFill>
              </a:rPr>
              <a:t>0 </a:t>
            </a:r>
            <a:r>
              <a:rPr lang="ru-RU" b="0" dirty="0">
                <a:solidFill>
                  <a:srgbClr val="FFFFFF"/>
                </a:solidFill>
                <a:effectLst/>
              </a:rPr>
              <a:t>рубл</a:t>
            </a:r>
            <a:r>
              <a:rPr lang="ru-RU" dirty="0">
                <a:solidFill>
                  <a:srgbClr val="FFFFFF"/>
                </a:solidFill>
              </a:rPr>
              <a:t>ей</a:t>
            </a:r>
          </a:p>
          <a:p>
            <a:r>
              <a:rPr lang="ru-RU" b="0" dirty="0">
                <a:solidFill>
                  <a:srgbClr val="FFFFFF"/>
                </a:solidFill>
                <a:effectLst/>
              </a:rPr>
              <a:t>	- предпринимательская </a:t>
            </a:r>
            <a:r>
              <a:rPr lang="ru-RU" dirty="0">
                <a:solidFill>
                  <a:srgbClr val="FFFFFF"/>
                </a:solidFill>
              </a:rPr>
              <a:t>деятельность: </a:t>
            </a:r>
            <a:r>
              <a:rPr lang="ru-RU" b="1" dirty="0">
                <a:solidFill>
                  <a:srgbClr val="FFFFFF"/>
                </a:solidFill>
              </a:rPr>
              <a:t>150 799,90 </a:t>
            </a:r>
            <a:r>
              <a:rPr lang="ru-RU" dirty="0">
                <a:solidFill>
                  <a:srgbClr val="FFFFFF"/>
                </a:solidFill>
              </a:rPr>
              <a:t>рублей</a:t>
            </a:r>
            <a:endParaRPr lang="ru-RU" b="0" dirty="0">
              <a:solidFill>
                <a:srgbClr val="FFFFFF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FFFFFF"/>
              </a:solidFill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b="0" dirty="0">
                <a:solidFill>
                  <a:srgbClr val="FFFFFF"/>
                </a:solidFill>
                <a:effectLst/>
              </a:rPr>
              <a:t>Израсходовано за июль</a:t>
            </a:r>
            <a:r>
              <a:rPr lang="ru-RU" dirty="0">
                <a:solidFill>
                  <a:srgbClr val="FFFFFF"/>
                </a:solidFill>
              </a:rPr>
              <a:t> 2026</a:t>
            </a:r>
            <a:r>
              <a:rPr lang="ru-RU" b="0" dirty="0">
                <a:solidFill>
                  <a:srgbClr val="FFFFFF"/>
                </a:solidFill>
                <a:effectLst/>
              </a:rPr>
              <a:t>: </a:t>
            </a:r>
            <a:r>
              <a:rPr lang="ru-RU" sz="2400" b="1" dirty="0">
                <a:solidFill>
                  <a:srgbClr val="FFFFFF"/>
                </a:solidFill>
                <a:effectLst/>
              </a:rPr>
              <a:t>8 545 709,51 </a:t>
            </a:r>
            <a:r>
              <a:rPr lang="ru-RU" b="0" dirty="0">
                <a:solidFill>
                  <a:srgbClr val="FFFFFF"/>
                </a:solidFill>
                <a:effectLst/>
              </a:rPr>
              <a:t>рублей, из них: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- уставная деятельность: </a:t>
            </a:r>
            <a:r>
              <a:rPr lang="ru-RU" b="1" dirty="0">
                <a:solidFill>
                  <a:srgbClr val="FFFFFF"/>
                </a:solidFill>
              </a:rPr>
              <a:t>7 937 005,58 </a:t>
            </a:r>
            <a:r>
              <a:rPr lang="ru-RU" dirty="0">
                <a:solidFill>
                  <a:srgbClr val="FFFFFF"/>
                </a:solidFill>
              </a:rPr>
              <a:t>рублей</a:t>
            </a:r>
          </a:p>
          <a:p>
            <a:r>
              <a:rPr lang="ru-RU" b="0" dirty="0">
                <a:solidFill>
                  <a:srgbClr val="FFFFFF"/>
                </a:solidFill>
                <a:effectLst/>
              </a:rPr>
              <a:t>- административная деятельность: </a:t>
            </a:r>
            <a:r>
              <a:rPr lang="ru-RU" b="1" dirty="0">
                <a:solidFill>
                  <a:srgbClr val="FFFFFF"/>
                </a:solidFill>
                <a:effectLst/>
              </a:rPr>
              <a:t>608 703,93 </a:t>
            </a:r>
            <a:r>
              <a:rPr lang="ru-RU" b="0" dirty="0">
                <a:solidFill>
                  <a:srgbClr val="FFFFFF"/>
                </a:solidFill>
                <a:effectLst/>
              </a:rPr>
              <a:t>рубля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Остаток на 31.07.2026</a:t>
            </a:r>
            <a:r>
              <a:rPr lang="ru-RU">
                <a:solidFill>
                  <a:srgbClr val="FFFFFF"/>
                </a:solidFill>
              </a:rPr>
              <a:t>: </a:t>
            </a:r>
            <a:r>
              <a:rPr lang="ru-RU" sz="2400" b="1">
                <a:solidFill>
                  <a:srgbClr val="FFFFFF"/>
                </a:solidFill>
              </a:rPr>
              <a:t>19 308 937,14 </a:t>
            </a:r>
            <a:r>
              <a:rPr lang="ru-RU">
                <a:solidFill>
                  <a:srgbClr val="FFFFFF"/>
                </a:solidFill>
              </a:rPr>
              <a:t>рублей</a:t>
            </a:r>
            <a:endParaRPr lang="ru-RU" b="0" dirty="0">
              <a:effectLst/>
            </a:endParaRP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2492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86</Words>
  <Application>Microsoft Office PowerPoint</Application>
  <PresentationFormat>Широкоэкранный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44</cp:revision>
  <dcterms:created xsi:type="dcterms:W3CDTF">2023-10-10T20:18:24Z</dcterms:created>
  <dcterms:modified xsi:type="dcterms:W3CDTF">2026-09-07T11:43:39Z</dcterms:modified>
</cp:coreProperties>
</file>